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4" r:id="rId4"/>
    <p:sldId id="297" r:id="rId5"/>
    <p:sldId id="296" r:id="rId6"/>
    <p:sldId id="304" r:id="rId7"/>
    <p:sldId id="306" r:id="rId8"/>
    <p:sldId id="307" r:id="rId9"/>
    <p:sldId id="298" r:id="rId10"/>
    <p:sldId id="308" r:id="rId11"/>
    <p:sldId id="309" r:id="rId12"/>
    <p:sldId id="300" r:id="rId13"/>
    <p:sldId id="31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Nabroji staleže francuskog društva uoči Francuske revolucije.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Koji stalež je bio povlašten?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Koje je godine Francuska postala ustavna monarhija?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</a:t>
          </a:r>
          <a:r>
            <a:rPr lang="hr-HR" sz="3600" baseline="0" dirty="0">
              <a:latin typeface="Arial" panose="020B0604020202020204" pitchFamily="34" charset="0"/>
              <a:cs typeface="Arial" panose="020B0604020202020204" pitchFamily="34" charset="0"/>
            </a:rPr>
            <a:t> se dogodilo u rujnu 1792. godine?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Tko je osoba na slici?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Kako se naziva naprava prikazana na slici?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Opiši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jakobinski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 teror.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Zašto su i kada jakobinci zbačeni s vlasti? Što se dogodilo s </a:t>
          </a:r>
          <a:r>
            <a:rPr lang="hr-HR" sz="3600" dirty="0" err="1">
              <a:latin typeface="Arial" panose="020B0604020202020204" pitchFamily="34" charset="0"/>
              <a:cs typeface="Arial" panose="020B0604020202020204" pitchFamily="34" charset="0"/>
            </a:rPr>
            <a:t>Robespierrom</a:t>
          </a:r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Tko je osoba na slici?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Objasni simboliku karikature koja prikazuje staleže.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Tko su bili francuski kralj i kraljica uoči Francuske revolucije?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Koji je stalež bio nezadovoljan svojim položajem i zašto?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Tko je osnovao Narodnu, kasnije Ustavotvornu skupštinu i s kojim ciljem?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Kojeg je datuma započela Francuska revolucija?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Što prikazuje slika?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Što prikazuje slika? Objasni važnost ovog dokumenta.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Nabroji staleže francuskog društva uoči Francuske revolucije.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Koji stalež je bio povlašten?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Koje je godine Francuska postala ustavna monarhija?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</a:t>
          </a:r>
          <a:r>
            <a:rPr lang="hr-HR" sz="3600" kern="1200" baseline="0" dirty="0">
              <a:latin typeface="Arial" panose="020B0604020202020204" pitchFamily="34" charset="0"/>
              <a:cs typeface="Arial" panose="020B0604020202020204" pitchFamily="34" charset="0"/>
            </a:rPr>
            <a:t> se dogodilo u rujnu 1792. godine?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Tko je osoba na slici?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Kako se naziva naprava prikazana na slici?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Opiši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jakobinski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 teror.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Zašto su i kada jakobinci zbačeni s vlasti? Što se dogodilo s </a:t>
          </a:r>
          <a:r>
            <a:rPr lang="hr-HR" sz="3600" kern="1200" dirty="0" err="1">
              <a:latin typeface="Arial" panose="020B0604020202020204" pitchFamily="34" charset="0"/>
              <a:cs typeface="Arial" panose="020B0604020202020204" pitchFamily="34" charset="0"/>
            </a:rPr>
            <a:t>Robespierrom</a:t>
          </a: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Tko je osoba na slici?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Objasni simboliku karikature koja prikazuje staleže.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Tko su bili francuski kralj i kraljica uoči Francuske revolucije?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Koji je stalež bio nezadovoljan svojim položajem i zašto?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035637" cy="28083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Tko je osnovao Narodnu, kasnije Ustavotvornu skupštinu i s kojim ciljem?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97" y="431976"/>
        <a:ext cx="4080473" cy="2591100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Kojeg je datuma započela Francuska revolucija?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3842" y="431976"/>
        <a:ext cx="4080473" cy="2591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5035637" cy="28083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Što prikazuje slika?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Što prikazuje slika? Objasni važnost ovog dokumenta.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2796"/>
        <a:ext cx="4081164" cy="259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A4C249-8DC0-489D-B2DB-0EACA9AD8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4241B89A-80CE-46EF-B7C9-5CDD89C8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91B1B0-1D6D-4615-8386-19E0962C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D40117-E05C-4984-BC5D-C8D4B442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D8E94B3-2124-455E-9F26-9F3D0030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76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D844D8-556D-442C-8A4D-14DCF21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9AC06E29-8CB8-41F3-B45F-A1B071AD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BFB8D6E-0225-43B6-8B3B-31368F95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20C49BB-D613-4955-9912-4E12D1EA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9CADC86-7C92-4C99-B2C1-705741BE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2802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5B175E4-53DF-4B6C-8AAB-4C0B91EF3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0F69B1F-5DE8-476B-84C4-092F069E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2749625-0637-45F3-A6B7-840927D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D1CF04D-2655-4511-917F-8D34125D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AA12431-8AB5-4CA2-A6A5-6A9DB858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1965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C32DBC1-9FB1-41E7-A430-8780F9AB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297B4A-81A2-4397-A7E2-CC7F8C461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FC119B-2AAC-49ED-95CB-7814ED2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936B96-7B4E-4370-A2D8-120F2BC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CAAB66-1E3F-4092-88D3-A8940164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96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B34611-15B2-4592-B42C-005B5137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663A391-B431-4316-939B-2F20AE9E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CFAD384-D800-451C-9A90-D586E3E6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6A33D65-84C7-4488-AB9F-D39E03C3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61F706-2886-46F0-B18F-2CFCFF94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78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BD6BB3-8020-4DAB-8234-EF1636AA1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2C07BC-7CDC-4D70-AF4F-AC168B9A3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3A8CE4-6571-4CFC-8C38-5AA143431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38A7DA6-3672-48AD-8E7E-58BE06BB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164B132-3AA0-44C9-A6C0-026E7527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EE40487-B273-4A9A-80C6-6D4EEC3D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794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0018D5-0FC6-4CBA-B513-8E356522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3879C0D-23A7-4357-B8B6-4273391B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596D366-26DE-4F6D-B1A0-A9AC2E9C7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08F28587-BBEC-4D7B-B54E-3C5B5549E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1820593-C2F5-4608-9266-E97B683C9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2293F943-1059-4F72-BB53-99A83A7A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E8C51E1-1869-4C33-9DA7-984DB57D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DDE5724-FE73-4C6F-8987-21CD4DC1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15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7472AF-984E-4114-818C-9CB6E18C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EF1FA43-46E0-4A27-9645-8F265915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CA3A4567-7EC2-4014-A4B5-F95722A4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8EED77F-041D-4979-9BA0-B1D32CC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145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AA73040-B217-4668-9D2D-36CCDFA2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D89D7EC-0654-4421-A263-C833C528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EECFD51-F65C-412F-A031-31F7F5B5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34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3E1BA14-25DC-4319-9DA5-3B79E630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F31AEF-4B1A-43CC-99D7-71FBEDFFE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1CBAFCF-16D9-4356-9117-DE73132F5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20FE095-4901-49BE-8CE7-410A5217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A88D7B-ED61-44F4-973C-E0980755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D1AAF37-2AF6-442E-9B40-AB154D58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30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CEB994-9AF9-4B3E-9999-7B5E883B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CF8E55F3-95B2-4C00-A542-1FB7B1759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D9C19FB-84BA-48E9-8917-ED16DC5AD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C78BDE4-9DE2-483B-81FD-9ECB2888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9CA1201-EB01-4F0C-A91E-103E276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34E5C7E-EB10-409D-96BF-51830397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72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F1C32A6F-8E1F-4D27-BBB4-972DD1F6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8676B6C-95A0-4996-B4AA-C7C9C73E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319FA30-492F-4DE2-BDDE-191BD6412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0827-4788-4787-B64C-AB3DCBE1B737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7158B69-AF96-4C48-B2D9-341E0C87E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659B28-B8B1-4A47-AAB0-D8A47E1BF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F093-0882-49D3-BF54-51EFE2A603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498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Francuska revolucija: od Republike do terora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0336" y="3429000"/>
            <a:ext cx="2164321" cy="30598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5837096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9B065C9-EE79-4462-B4E1-AFFF10B023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112" y="1280917"/>
            <a:ext cx="6386339" cy="4083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71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7513705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3" name="Slika 2" descr="Slika na kojoj se prikazuje umjetnička slika, staro, fotografija, ljudi&#10;&#10;Opis je automatski generiran">
            <a:extLst>
              <a:ext uri="{FF2B5EF4-FFF2-40B4-BE49-F238E27FC236}">
                <a16:creationId xmlns:a16="http://schemas.microsoft.com/office/drawing/2014/main" xmlns="" id="{E069FDFC-27F9-4802-BF45-D57B99AD83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6070" y="1260630"/>
            <a:ext cx="6316756" cy="4097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78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287724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68279" y="2839669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3639369"/>
            <a:ext cx="4536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Jakobinci su odluke provodili nasiljem. Tijekom svoje vlasti uveli su strahovladu. Zastrašivali su, uhitili i smaknuli protivnike vlasti i Revolucije. Protivnici osuđeni su na smrt po kratkom postupku – bez prava žalbe. Tijekom </a:t>
            </a:r>
            <a:r>
              <a:rPr lang="hr-H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jakobinske</a:t>
            </a:r>
            <a:r>
              <a:rPr lang="hr-H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diktature pogubljeno oko 40 000 ljudi.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08085"/>
            <a:ext cx="49685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Zbog uvođenja strahovlade, jakobinci izgubili podršku naroda. U srpnju 1794. godine </a:t>
            </a:r>
            <a:r>
              <a:rPr lang="hr-H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žirondinci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ih zbacili s vlasti. Robespierre je osuđen na smrt giljotinom.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2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6572451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4" name="Slika 3" descr="Slika na kojoj se prikazuje osoba, muškarac, gledanje, stajanje&#10;&#10;Opis je automatski generiran">
            <a:extLst>
              <a:ext uri="{FF2B5EF4-FFF2-40B4-BE49-F238E27FC236}">
                <a16:creationId xmlns:a16="http://schemas.microsoft.com/office/drawing/2014/main" xmlns="" id="{34400266-8F1D-4EC7-842D-3923AA24D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3155" y="861134"/>
            <a:ext cx="4546504" cy="5233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11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ica 19">
            <a:extLst>
              <a:ext uri="{FF2B5EF4-FFF2-40B4-BE49-F238E27FC236}">
                <a16:creationId xmlns:a16="http://schemas.microsoft.com/office/drawing/2014/main" xmlns="" id="{F9FBA6D4-CF75-4967-AAC9-61FAAA017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578619"/>
              </p:ext>
            </p:extLst>
          </p:nvPr>
        </p:nvGraphicFramePr>
        <p:xfrm>
          <a:off x="3719736" y="980728"/>
          <a:ext cx="7920879" cy="447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827626477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3544659405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183272001"/>
                    </a:ext>
                  </a:extLst>
                </a:gridCol>
              </a:tblGrid>
              <a:tr h="2263797">
                <a:tc>
                  <a:txBody>
                    <a:bodyPr/>
                    <a:lstStyle/>
                    <a:p>
                      <a:pPr algn="ctr"/>
                      <a:endParaRPr lang="hr-H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Oblik vlasti gdje vladar ima neograničenu, apsolutnu vlast.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hr-H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Oblik vlasti u kojoj je vlast vladara ograničena ustavom.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Politička skupina koja je zastupala interese bogatog građanstva, imali većinu u skupštini. Odgovarala im je ustavna monarhija, zadovoljni postignućima revolucije.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219768"/>
                  </a:ext>
                </a:extLst>
              </a:tr>
              <a:tr h="2206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Politička skupina koja je z</a:t>
                      </a:r>
                      <a:r>
                        <a:rPr lang="hr-HR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astupala interese siromašnijih građana u Skupštini. Zauzimali se za ukidanje monarhije, proglašenje republike i opće pravo glasa (samo za muškarce).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hr-H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Naprava za provođenje smrtne kazne odsijecanjem glave.</a:t>
                      </a:r>
                      <a:endParaRPr lang="hr-HR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hr-H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hr-HR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Marseljeza, trobojnica i frigijska kapa.</a:t>
                      </a:r>
                      <a:endParaRPr lang="hr-H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3374578"/>
                  </a:ext>
                </a:extLst>
              </a:tr>
            </a:tbl>
          </a:graphicData>
        </a:graphic>
      </p:graphicFrame>
      <p:sp>
        <p:nvSpPr>
          <p:cNvPr id="33" name="Pravokutnik 32">
            <a:extLst>
              <a:ext uri="{FF2B5EF4-FFF2-40B4-BE49-F238E27FC236}">
                <a16:creationId xmlns:a16="http://schemas.microsoft.com/office/drawing/2014/main" xmlns="" id="{A1F72702-6DBB-4F16-B539-F93BDBD1A968}"/>
              </a:ext>
            </a:extLst>
          </p:cNvPr>
          <p:cNvSpPr/>
          <p:nvPr/>
        </p:nvSpPr>
        <p:spPr>
          <a:xfrm>
            <a:off x="3710859" y="986894"/>
            <a:ext cx="25922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Apsolutistička monarhija</a:t>
            </a:r>
          </a:p>
          <a:p>
            <a:pPr algn="ctr"/>
            <a:endParaRPr lang="hr-HR" dirty="0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xmlns="" id="{E60A7375-A995-4E6A-BC72-1B149F74DDDE}"/>
              </a:ext>
            </a:extLst>
          </p:cNvPr>
          <p:cNvSpPr/>
          <p:nvPr/>
        </p:nvSpPr>
        <p:spPr>
          <a:xfrm>
            <a:off x="6384031" y="998481"/>
            <a:ext cx="2592288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Ustavna monarhija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xmlns="" id="{29B9EFFF-6AD4-473D-A1CD-463E036AA98C}"/>
              </a:ext>
            </a:extLst>
          </p:cNvPr>
          <p:cNvSpPr/>
          <p:nvPr/>
        </p:nvSpPr>
        <p:spPr>
          <a:xfrm>
            <a:off x="9039449" y="980729"/>
            <a:ext cx="2592288" cy="2170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r-H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Žirondinci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ravokutnik 35">
            <a:extLst>
              <a:ext uri="{FF2B5EF4-FFF2-40B4-BE49-F238E27FC236}">
                <a16:creationId xmlns:a16="http://schemas.microsoft.com/office/drawing/2014/main" xmlns="" id="{57548FA5-192B-4954-A2DD-DA0F2AC33B6B}"/>
              </a:ext>
            </a:extLst>
          </p:cNvPr>
          <p:cNvSpPr/>
          <p:nvPr/>
        </p:nvSpPr>
        <p:spPr>
          <a:xfrm>
            <a:off x="3710858" y="3212975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Jakobinci </a:t>
            </a:r>
          </a:p>
        </p:txBody>
      </p:sp>
      <p:sp>
        <p:nvSpPr>
          <p:cNvPr id="37" name="Pravokutnik 36">
            <a:extLst>
              <a:ext uri="{FF2B5EF4-FFF2-40B4-BE49-F238E27FC236}">
                <a16:creationId xmlns:a16="http://schemas.microsoft.com/office/drawing/2014/main" xmlns="" id="{C0240C2E-47EF-4DED-8EEA-2893AC32A705}"/>
              </a:ext>
            </a:extLst>
          </p:cNvPr>
          <p:cNvSpPr/>
          <p:nvPr/>
        </p:nvSpPr>
        <p:spPr>
          <a:xfrm>
            <a:off x="6366277" y="3212977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Giljotina </a:t>
            </a:r>
          </a:p>
        </p:txBody>
      </p:sp>
      <p:sp>
        <p:nvSpPr>
          <p:cNvPr id="38" name="Pravokutnik 37">
            <a:extLst>
              <a:ext uri="{FF2B5EF4-FFF2-40B4-BE49-F238E27FC236}">
                <a16:creationId xmlns:a16="http://schemas.microsoft.com/office/drawing/2014/main" xmlns="" id="{3F8276A7-4890-47DE-B538-B760802D314B}"/>
              </a:ext>
            </a:extLst>
          </p:cNvPr>
          <p:cNvSpPr/>
          <p:nvPr/>
        </p:nvSpPr>
        <p:spPr>
          <a:xfrm>
            <a:off x="9039449" y="3221855"/>
            <a:ext cx="25922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Simboli Francuske revolucije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FCAEDB9-50C1-47F8-908B-88D3CC0CC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5D50865-A80A-49BF-9EFF-2C7B09D15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3" name="Slika 1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7563BD23-87DB-46FB-95BB-0A84476C7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66856"/>
            <a:ext cx="2164321" cy="3059832"/>
          </a:xfrm>
          <a:prstGeom prst="rect">
            <a:avLst/>
          </a:prstGeom>
        </p:spPr>
      </p:pic>
      <p:sp>
        <p:nvSpPr>
          <p:cNvPr id="14" name="Oblačić za govor: ovalni 13">
            <a:extLst>
              <a:ext uri="{FF2B5EF4-FFF2-40B4-BE49-F238E27FC236}">
                <a16:creationId xmlns:a16="http://schemas.microsoft.com/office/drawing/2014/main" xmlns="" id="{B3EE23FA-FC34-4BD8-B8DA-91EE96DFEEFF}"/>
              </a:ext>
            </a:extLst>
          </p:cNvPr>
          <p:cNvSpPr/>
          <p:nvPr/>
        </p:nvSpPr>
        <p:spPr>
          <a:xfrm>
            <a:off x="186432" y="905522"/>
            <a:ext cx="3409025" cy="2222624"/>
          </a:xfrm>
          <a:prstGeom prst="wedgeEllipseCallout">
            <a:avLst>
              <a:gd name="adj1" fmla="val -19176"/>
              <a:gd name="adj2" fmla="val 84606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Objasni pojmove!</a:t>
            </a:r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5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4928123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85310036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716854" y="2777528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14771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stalež </a:t>
            </a:r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svećenstvo, </a:t>
            </a:r>
            <a:endParaRPr lang="hr-H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stalež – plemstvo, 3. stalež – svi ostali </a:t>
            </a:r>
            <a:r>
              <a:rPr lang="hr-H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seljaci</a:t>
            </a:r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kmetovi, obrtnici, trgovci, poduzetnici, bankari…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 2. stalež su bili povlašteni.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9405592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Rezervirano mjesto sadržaja 4" descr="Slika na kojoj se prikazuje igračka, lutka&#10;&#10;Opis je automatski generiran">
            <a:extLst>
              <a:ext uri="{FF2B5EF4-FFF2-40B4-BE49-F238E27FC236}">
                <a16:creationId xmlns:a16="http://schemas.microsoft.com/office/drawing/2014/main" xmlns="" id="{BD2E0427-EA7F-4583-9AD7-D3321F1093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625" y="792063"/>
            <a:ext cx="4574195" cy="53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5336637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9540250"/>
              </p:ext>
            </p:extLst>
          </p:nvPr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690221" y="306161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68038" y="2824308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86115" y="3670734"/>
            <a:ext cx="4968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Treći stalež – najbrojniji, većina slabijeg imovinskog stanja, njihova porezna davanja bila znatno veća. Bogatiji dio trećeg staleža (bankari, poduzetnici, trgovci) – željeli su pravo sudjelovanja u donošenju odluka. </a:t>
            </a:r>
            <a:endParaRPr lang="hr-H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52D6B21-B2F1-42E8-A1EF-6EFFD12C2245}"/>
              </a:ext>
            </a:extLst>
          </p:cNvPr>
          <p:cNvSpPr txBox="1"/>
          <p:nvPr/>
        </p:nvSpPr>
        <p:spPr>
          <a:xfrm>
            <a:off x="417250" y="3835153"/>
            <a:ext cx="473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Luj XVI. i Marija Antoaneta.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692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3040293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59402" y="3097122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7" y="3888421"/>
            <a:ext cx="4908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lipnju 1789. godine zastupnici trećeg staleža proglasili su se Narodnom skupštinom, a zatim Ustavotvornom skupštinom s ciljem donošenje novog Ustava.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77238" y="4070229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srpnja 1789. godine.</a:t>
            </a: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6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4161259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3" name="Slika 2" descr="Slika na kojoj se prikazuje zgrada, staro, planina, cigla&#10;&#10;Opis je automatski generiran">
            <a:extLst>
              <a:ext uri="{FF2B5EF4-FFF2-40B4-BE49-F238E27FC236}">
                <a16:creationId xmlns:a16="http://schemas.microsoft.com/office/drawing/2014/main" xmlns="" id="{3AE018D6-7199-4089-AFD3-5A7666DC05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435" y="1167728"/>
            <a:ext cx="6428498" cy="481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73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5131569"/>
              </p:ext>
            </p:extLst>
          </p:nvPr>
        </p:nvGraphicFramePr>
        <p:xfrm>
          <a:off x="826596" y="889977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FCEA0479-775C-4060-874F-889FF2182D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54" y="843379"/>
            <a:ext cx="4003062" cy="5328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490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xmlns="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7487583"/>
              </p:ext>
            </p:extLst>
          </p:nvPr>
        </p:nvGraphicFramePr>
        <p:xfrm>
          <a:off x="1199456" y="188640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xmlns="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3E03EBA-C600-4953-A841-1CE55023E495}"/>
              </a:ext>
            </a:extLst>
          </p:cNvPr>
          <p:cNvGrpSpPr/>
          <p:nvPr/>
        </p:nvGrpSpPr>
        <p:grpSpPr>
          <a:xfrm rot="1009904">
            <a:off x="3432769" y="3123754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xmlns="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xmlns="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xmlns="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xmlns="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xmlns="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xmlns="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500" kern="1200" dirty="0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xmlns="" id="{DA4E8A8D-FEFD-4B2A-842D-3E839E47A5B7}"/>
              </a:ext>
            </a:extLst>
          </p:cNvPr>
          <p:cNvGrpSpPr/>
          <p:nvPr/>
        </p:nvGrpSpPr>
        <p:grpSpPr>
          <a:xfrm rot="20254246">
            <a:off x="8585793" y="308176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xmlns="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xmlns="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D434A8FC-638D-4BAE-BE57-BDCDAA802244}"/>
              </a:ext>
            </a:extLst>
          </p:cNvPr>
          <p:cNvSpPr txBox="1"/>
          <p:nvPr/>
        </p:nvSpPr>
        <p:spPr>
          <a:xfrm>
            <a:off x="382708" y="4056619"/>
            <a:ext cx="4536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1791. godine Ustavotvorna skupština donijela je Ustav po kojemu je Francuska postala ustavna monarhija.</a:t>
            </a:r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28032C60-955A-45EE-BB7B-1480CF751D2D}"/>
              </a:ext>
            </a:extLst>
          </p:cNvPr>
          <p:cNvSpPr txBox="1"/>
          <p:nvPr/>
        </p:nvSpPr>
        <p:spPr>
          <a:xfrm>
            <a:off x="6894993" y="4221150"/>
            <a:ext cx="4968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Ukinuto je kraljevstvo i proglašena Francuska Republika.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38" name="Slika 37">
            <a:extLst>
              <a:ext uri="{FF2B5EF4-FFF2-40B4-BE49-F238E27FC236}">
                <a16:creationId xmlns:a16="http://schemas.microsoft.com/office/drawing/2014/main" xmlns="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7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1" grpId="0">
        <p:bldAsOne/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468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dvukelic</cp:lastModifiedBy>
  <cp:revision>35</cp:revision>
  <dcterms:created xsi:type="dcterms:W3CDTF">2020-06-05T19:07:58Z</dcterms:created>
  <dcterms:modified xsi:type="dcterms:W3CDTF">2020-06-17T08:26:00Z</dcterms:modified>
</cp:coreProperties>
</file>